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56" r:id="rId3"/>
    <p:sldId id="271" r:id="rId4"/>
    <p:sldId id="257" r:id="rId5"/>
    <p:sldId id="258" r:id="rId6"/>
    <p:sldId id="259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0" r:id="rId15"/>
    <p:sldId id="277" r:id="rId16"/>
    <p:sldId id="272" r:id="rId17"/>
    <p:sldId id="260" r:id="rId18"/>
    <p:sldId id="276" r:id="rId19"/>
    <p:sldId id="27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3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992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871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163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020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850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601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98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9110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410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475413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195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248618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6284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9492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651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3DAEB-F343-43BF-B002-968F2CEE2FDE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6E70252-F5DC-47F3-BDD0-CB6EA535EF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187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E2A4E67-B195-4031-B2AA-E5A8D2E1349F}"/>
              </a:ext>
            </a:extLst>
          </p:cNvPr>
          <p:cNvSpPr txBox="1"/>
          <p:nvPr/>
        </p:nvSpPr>
        <p:spPr>
          <a:xfrm>
            <a:off x="1963511" y="1733941"/>
            <a:ext cx="807720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Sylfaen" panose="010A0502050306030303" pitchFamily="18" charset="0"/>
              </a:rPr>
              <a:t>ՀՀ ԿԳՄՍՆ </a:t>
            </a:r>
            <a:r>
              <a:rPr lang="ru-RU" dirty="0" err="1">
                <a:latin typeface="Sylfaen" panose="010A0502050306030303" pitchFamily="18" charset="0"/>
              </a:rPr>
              <a:t>Բարձրագույն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կրթության</a:t>
            </a:r>
            <a:r>
              <a:rPr lang="ru-RU" dirty="0">
                <a:latin typeface="Sylfaen" panose="010A0502050306030303" pitchFamily="18" charset="0"/>
              </a:rPr>
              <a:t> և </a:t>
            </a:r>
            <a:r>
              <a:rPr lang="ru-RU" dirty="0" err="1">
                <a:latin typeface="Sylfaen" panose="010A0502050306030303" pitchFamily="18" charset="0"/>
              </a:rPr>
              <a:t>գիտության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կոմիտե</a:t>
            </a:r>
            <a:endParaRPr lang="ru-RU" dirty="0">
              <a:latin typeface="Sylfaen" panose="010A0502050306030303" pitchFamily="18" charset="0"/>
            </a:endParaRPr>
          </a:p>
          <a:p>
            <a:pPr algn="ctr"/>
            <a:r>
              <a:rPr lang="ru-RU" dirty="0">
                <a:latin typeface="Sylfaen" panose="010A0502050306030303" pitchFamily="18" charset="0"/>
              </a:rPr>
              <a:t>Ա. </a:t>
            </a:r>
            <a:r>
              <a:rPr lang="ru-RU" dirty="0" err="1">
                <a:latin typeface="Sylfaen" panose="010A0502050306030303" pitchFamily="18" charset="0"/>
              </a:rPr>
              <a:t>Թախտաջյանի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անվան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բուսաբանության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ինստիտուտ</a:t>
            </a:r>
            <a:endParaRPr lang="ru-RU" dirty="0">
              <a:latin typeface="Sylfaen" panose="010A0502050306030303" pitchFamily="18" charset="0"/>
            </a:endParaRPr>
          </a:p>
          <a:p>
            <a:pPr algn="ctr"/>
            <a:endParaRPr lang="ru-RU" sz="1800" dirty="0">
              <a:effectLst/>
              <a:latin typeface="Sylfaen" panose="010A050205030603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800" dirty="0"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24RL-1F011 – </a:t>
            </a:r>
            <a:r>
              <a:rPr lang="ru-RU" sz="18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Հեռավար</a:t>
            </a:r>
            <a:r>
              <a:rPr lang="ru-RU" sz="1800" dirty="0"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լաբորատորաների</a:t>
            </a:r>
            <a:r>
              <a:rPr lang="ru-RU" sz="1800" dirty="0"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հիմնադրման</a:t>
            </a:r>
            <a:r>
              <a:rPr lang="ru-RU" sz="1800" dirty="0"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ծրագիր</a:t>
            </a:r>
            <a:r>
              <a:rPr lang="ru-RU" sz="1800" dirty="0"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2024</a:t>
            </a:r>
            <a:endParaRPr lang="ru-RU" dirty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err="1">
                <a:latin typeface="Sylfaen" panose="010A0502050306030303" pitchFamily="18" charset="0"/>
                <a:cs typeface="Times New Roman" panose="02020603050405020304" pitchFamily="18" charset="0"/>
              </a:rPr>
              <a:t>Ծառաբույսերի</a:t>
            </a:r>
            <a:r>
              <a:rPr lang="ru-RU" dirty="0">
                <a:latin typeface="Sylfaen" panose="010A0502050306030303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cs typeface="Times New Roman" panose="02020603050405020304" pitchFamily="18" charset="0"/>
              </a:rPr>
              <a:t>կենսունակության</a:t>
            </a:r>
            <a:r>
              <a:rPr lang="ru-RU" dirty="0">
                <a:latin typeface="Sylfaen" panose="010A0502050306030303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cs typeface="Times New Roman" panose="02020603050405020304" pitchFamily="18" charset="0"/>
              </a:rPr>
              <a:t>հետազոտման</a:t>
            </a:r>
            <a:r>
              <a:rPr lang="ru-RU" dirty="0">
                <a:latin typeface="Sylfaen" panose="010A0502050306030303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cs typeface="Times New Roman" panose="02020603050405020304" pitchFamily="18" charset="0"/>
              </a:rPr>
              <a:t>լաբորատորիա</a:t>
            </a:r>
            <a:r>
              <a:rPr lang="ru-RU" dirty="0">
                <a:latin typeface="Sylfaen" panose="010A0502050306030303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dirty="0"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err="1">
                <a:latin typeface="Sylfaen" panose="010A0502050306030303" pitchFamily="18" charset="0"/>
                <a:cs typeface="Times New Roman" panose="02020603050405020304" pitchFamily="18" charset="0"/>
              </a:rPr>
              <a:t>Թեմա</a:t>
            </a:r>
            <a:r>
              <a:rPr lang="ru-RU" dirty="0">
                <a:latin typeface="Sylfaen" panose="010A0502050306030303" pitchFamily="18" charset="0"/>
                <a:cs typeface="Times New Roman" panose="02020603050405020304" pitchFamily="18" charset="0"/>
              </a:rPr>
              <a:t>՝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Հայաստանի</a:t>
            </a:r>
            <a:r>
              <a:rPr lang="ru-RU" sz="1800" dirty="0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քաղաքների</a:t>
            </a:r>
            <a:r>
              <a:rPr lang="ru-RU" sz="1800" dirty="0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կանաչ</a:t>
            </a:r>
            <a:r>
              <a:rPr lang="ru-RU" sz="1800" dirty="0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տնկարկների</a:t>
            </a:r>
            <a:r>
              <a:rPr lang="ru-RU" sz="1800" dirty="0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ֆունկցիոնալության</a:t>
            </a:r>
            <a:r>
              <a:rPr lang="ru-RU" sz="1800" dirty="0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և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գեղագիտական</a:t>
            </a:r>
            <a:r>
              <a:rPr lang="ru-RU" sz="1800" dirty="0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արժեքի</a:t>
            </a:r>
            <a:r>
              <a:rPr lang="ru-RU" sz="1800" dirty="0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բարձրացման</a:t>
            </a:r>
            <a:r>
              <a:rPr lang="ru-RU" sz="1800" dirty="0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նոր</a:t>
            </a:r>
            <a:r>
              <a:rPr lang="ru-RU" sz="1800" dirty="0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մոտեցումները</a:t>
            </a:r>
            <a:r>
              <a:rPr lang="ru-RU" sz="1800" dirty="0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կլիմայի</a:t>
            </a:r>
            <a:r>
              <a:rPr lang="ru-RU" sz="1800" dirty="0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գլոբալ</a:t>
            </a:r>
            <a:r>
              <a:rPr lang="ru-RU" sz="1800" dirty="0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փոփոխության</a:t>
            </a:r>
            <a:r>
              <a:rPr lang="ru-RU" sz="1800" dirty="0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համատեքստում</a:t>
            </a:r>
            <a:endParaRPr lang="ru-RU" sz="1800" dirty="0">
              <a:solidFill>
                <a:srgbClr val="000000"/>
              </a:solidFill>
              <a:effectLst/>
              <a:latin typeface="Sylfaen" panose="010A050205030603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800" dirty="0">
              <a:solidFill>
                <a:srgbClr val="000000"/>
              </a:solidFill>
              <a:effectLst/>
              <a:latin typeface="Sylfaen" panose="010A05020503060303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000000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 algn="r"/>
            <a:endParaRPr lang="en-US" dirty="0">
              <a:solidFill>
                <a:srgbClr val="000000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 algn="r"/>
            <a:endParaRPr lang="en-US" dirty="0">
              <a:solidFill>
                <a:srgbClr val="000000"/>
              </a:solidFill>
              <a:latin typeface="Sylfaen" panose="010A0502050306030303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 err="1">
                <a:solidFill>
                  <a:srgbClr val="00000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Ծրագրի</a:t>
            </a:r>
            <a:r>
              <a:rPr lang="ru-RU" dirty="0">
                <a:solidFill>
                  <a:srgbClr val="00000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համաղեկավար</a:t>
            </a:r>
            <a:r>
              <a:rPr lang="en-US" dirty="0">
                <a:solidFill>
                  <a:srgbClr val="00000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,</a:t>
            </a:r>
            <a:r>
              <a:rPr lang="ru-RU" dirty="0">
                <a:solidFill>
                  <a:srgbClr val="00000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զեկուցող</a:t>
            </a:r>
            <a:r>
              <a:rPr lang="ru-RU" dirty="0">
                <a:solidFill>
                  <a:srgbClr val="00000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rgbClr val="00000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կ.գ.թ</a:t>
            </a:r>
            <a:r>
              <a:rPr lang="ru-RU" dirty="0">
                <a:solidFill>
                  <a:srgbClr val="00000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Նելլի</a:t>
            </a:r>
            <a:r>
              <a:rPr lang="ru-RU" dirty="0">
                <a:solidFill>
                  <a:srgbClr val="00000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Sylfaen" panose="010A0502050306030303" pitchFamily="18" charset="0"/>
                <a:cs typeface="Times New Roman" panose="02020603050405020304" pitchFamily="18" charset="0"/>
              </a:rPr>
              <a:t>Մուրադյան</a:t>
            </a:r>
            <a:endParaRPr lang="ru-RU" dirty="0">
              <a:latin typeface="Sylfaen" panose="010A0502050306030303" pitchFamily="18" charset="0"/>
            </a:endParaRPr>
          </a:p>
          <a:p>
            <a:endParaRPr lang="ru-RU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5DF41E7C-9E04-417A-A963-57AAECDFB102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555" y="106997"/>
            <a:ext cx="1297940" cy="129095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F96EA2CE-4C71-4E5C-B4D3-9FC6D483E3D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486" y="0"/>
            <a:ext cx="1504950" cy="1504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9955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35F3F16-DEEE-4B7B-B3BB-152BFF9382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949" y="3901708"/>
            <a:ext cx="1896261" cy="2264192"/>
          </a:xfrm>
          <a:prstGeom prst="rect">
            <a:avLst/>
          </a:prstGeom>
        </p:spPr>
      </p:pic>
      <p:pic>
        <p:nvPicPr>
          <p:cNvPr id="3" name="Picture 9">
            <a:extLst>
              <a:ext uri="{FF2B5EF4-FFF2-40B4-BE49-F238E27FC236}">
                <a16:creationId xmlns:a16="http://schemas.microsoft.com/office/drawing/2014/main" id="{84D763C5-C458-4117-B45B-AC7D7558A06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94" y="692100"/>
            <a:ext cx="1973580" cy="2413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CC382D3A-44E5-D070-3C51-18BDC816A5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3847" y="692100"/>
            <a:ext cx="2087812" cy="241304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81E2A9-C6E5-814A-8824-A53179CFEE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1276" y="692100"/>
            <a:ext cx="2036430" cy="2422057"/>
          </a:xfrm>
          <a:prstGeom prst="rect">
            <a:avLst/>
          </a:prstGeom>
        </p:spPr>
      </p:pic>
      <p:pic>
        <p:nvPicPr>
          <p:cNvPr id="6" name="Picture 12">
            <a:extLst>
              <a:ext uri="{FF2B5EF4-FFF2-40B4-BE49-F238E27FC236}">
                <a16:creationId xmlns:a16="http://schemas.microsoft.com/office/drawing/2014/main" id="{BC364F68-E552-3914-1CB6-9A754FCBC35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91600" y="730199"/>
            <a:ext cx="1924982" cy="2377688"/>
          </a:xfrm>
          <a:prstGeom prst="rect">
            <a:avLst/>
          </a:prstGeom>
        </p:spPr>
      </p:pic>
      <p:pic>
        <p:nvPicPr>
          <p:cNvPr id="7" name="Picture 9">
            <a:extLst>
              <a:ext uri="{FF2B5EF4-FFF2-40B4-BE49-F238E27FC236}">
                <a16:creationId xmlns:a16="http://schemas.microsoft.com/office/drawing/2014/main" id="{70074AFD-8EC8-3B17-E304-E5432C2114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03612" y="3874946"/>
            <a:ext cx="1817723" cy="2290954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9FBE4D0E-D5BC-49F2-8613-BB407FC98F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9998" y="3156672"/>
            <a:ext cx="1790878" cy="71827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b="1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Մարինե</a:t>
            </a:r>
            <a:r>
              <a:rPr lang="en-US" sz="1400" b="1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b="1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Էլբակիձե</a:t>
            </a:r>
            <a:endParaRPr lang="ru-RU" sz="1400" b="1" dirty="0">
              <a:effectLst/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ա.գ.դ</a:t>
            </a:r>
            <a:r>
              <a:rPr lang="ru-RU" sz="1400" b="1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., </a:t>
            </a: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պրոֆեսոր</a:t>
            </a:r>
            <a:endParaRPr lang="ru-RU" sz="1400" b="1" dirty="0">
              <a:effectLst/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Box 2">
            <a:extLst>
              <a:ext uri="{FF2B5EF4-FFF2-40B4-BE49-F238E27FC236}">
                <a16:creationId xmlns:a16="http://schemas.microsoft.com/office/drawing/2014/main" id="{E94D23CB-E459-42B3-8234-97D184D88A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846" y="3169922"/>
            <a:ext cx="2331165" cy="333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Նելլի</a:t>
            </a:r>
            <a:r>
              <a:rPr lang="ru-RU" sz="1400" b="1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Մուրադյան</a:t>
            </a:r>
            <a:r>
              <a:rPr lang="en-US" sz="1400" b="1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կ.գ.թ</a:t>
            </a:r>
            <a:r>
              <a:rPr lang="ru-RU" sz="1400" b="1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Text Box 2">
            <a:extLst>
              <a:ext uri="{FF2B5EF4-FFF2-40B4-BE49-F238E27FC236}">
                <a16:creationId xmlns:a16="http://schemas.microsoft.com/office/drawing/2014/main" id="{2183DFB4-D6AD-4FE5-85D3-25277E8EAD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1445" y="3114157"/>
            <a:ext cx="1896261" cy="333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Հովիկ</a:t>
            </a:r>
            <a:r>
              <a:rPr lang="ru-RU" sz="1400" b="1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Սայադյան</a:t>
            </a:r>
            <a:r>
              <a:rPr lang="ru-RU" sz="1400" b="1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ա.գ.դ</a:t>
            </a:r>
            <a:r>
              <a:rPr lang="ru-RU" sz="1400" b="1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., </a:t>
            </a: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պրոֆեսոր</a:t>
            </a:r>
            <a:endParaRPr lang="ru-RU" sz="1400" b="1" dirty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Box 2">
            <a:extLst>
              <a:ext uri="{FF2B5EF4-FFF2-40B4-BE49-F238E27FC236}">
                <a16:creationId xmlns:a16="http://schemas.microsoft.com/office/drawing/2014/main" id="{780FA9AB-FF45-46DD-BF08-398F0740D0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53476" y="3170440"/>
            <a:ext cx="2331164" cy="333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Մանիկ</a:t>
            </a:r>
            <a:r>
              <a:rPr lang="ru-RU" sz="1400" b="1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Գրիգորյան</a:t>
            </a:r>
            <a:r>
              <a:rPr lang="ru-RU" sz="1400" b="1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կ.գ.թ</a:t>
            </a:r>
            <a:endParaRPr lang="ru-RU" sz="1400" b="1" dirty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 Box 2">
            <a:extLst>
              <a:ext uri="{FF2B5EF4-FFF2-40B4-BE49-F238E27FC236}">
                <a16:creationId xmlns:a16="http://schemas.microsoft.com/office/drawing/2014/main" id="{6FBD0F41-110C-4919-84C1-EA0083A1ED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6204357"/>
            <a:ext cx="2143108" cy="333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Ատոմ</a:t>
            </a:r>
            <a:r>
              <a:rPr lang="ru-RU" sz="1400" b="1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Գրիգորյան</a:t>
            </a:r>
            <a:endParaRPr lang="ru-RU" sz="1400" b="1" dirty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 Box 2">
            <a:extLst>
              <a:ext uri="{FF2B5EF4-FFF2-40B4-BE49-F238E27FC236}">
                <a16:creationId xmlns:a16="http://schemas.microsoft.com/office/drawing/2014/main" id="{1C431402-2367-4ADF-8BC0-679BFABEFB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8116" y="6204357"/>
            <a:ext cx="2253884" cy="333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Սերգեյ</a:t>
            </a:r>
            <a:r>
              <a:rPr lang="ru-RU" sz="1400" b="1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Կտրակյան</a:t>
            </a:r>
            <a:r>
              <a:rPr lang="ru-RU" sz="1400" b="1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կ.գ.թ</a:t>
            </a:r>
            <a:endParaRPr lang="ru-RU" sz="1400" b="1" dirty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7722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DDC3139-57B8-42B1-A970-F878E07AECBC}"/>
              </a:ext>
            </a:extLst>
          </p:cNvPr>
          <p:cNvSpPr txBox="1"/>
          <p:nvPr/>
        </p:nvSpPr>
        <p:spPr>
          <a:xfrm>
            <a:off x="2352675" y="39094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latin typeface="Sylfaen" panose="010A0502050306030303" pitchFamily="18" charset="0"/>
                <a:ea typeface="Times New Roman" panose="02020603050405020304" pitchFamily="18" charset="0"/>
              </a:rPr>
              <a:t>Տվյալների</a:t>
            </a:r>
            <a:r>
              <a:rPr lang="ru-RU" b="1" dirty="0"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latin typeface="Sylfaen" panose="010A0502050306030303" pitchFamily="18" charset="0"/>
                <a:ea typeface="Times New Roman" panose="02020603050405020304" pitchFamily="18" charset="0"/>
              </a:rPr>
              <a:t>հավաքագրում</a:t>
            </a:r>
            <a:endParaRPr lang="ru-RU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7F09BF-D1D6-4F62-B745-2411B940DF95}"/>
              </a:ext>
            </a:extLst>
          </p:cNvPr>
          <p:cNvSpPr txBox="1"/>
          <p:nvPr/>
        </p:nvSpPr>
        <p:spPr>
          <a:xfrm>
            <a:off x="1171575" y="1203486"/>
            <a:ext cx="8458200" cy="4451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Գրական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աղբյուրների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վերլուծությ</a:t>
            </a:r>
            <a:r>
              <a:rPr lang="ru-RU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ուն</a:t>
            </a:r>
            <a:r>
              <a:rPr lang="ru-RU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՝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բացահայտել</a:t>
            </a:r>
            <a:r>
              <a:rPr lang="ru-RU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ու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շուրջ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60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տարվա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ընթացքում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տեղի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ունեցած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դենդրոկազմի</a:t>
            </a:r>
            <a:r>
              <a:rPr lang="ru-RU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փոփոխությունները</a:t>
            </a:r>
            <a:endParaRPr lang="ru-RU" sz="1800" dirty="0">
              <a:effectLst/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ru-RU" dirty="0" err="1">
                <a:latin typeface="Sylfaen" panose="010A0502050306030303" pitchFamily="18" charset="0"/>
              </a:rPr>
              <a:t>Կլիմայական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տվյալների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ձեռքբերում</a:t>
            </a:r>
            <a:r>
              <a:rPr lang="ru-RU" dirty="0">
                <a:latin typeface="Sylfaen" panose="010A0502050306030303" pitchFamily="18" charset="0"/>
              </a:rPr>
              <a:t>՝ </a:t>
            </a:r>
            <a:r>
              <a:rPr lang="ru-RU" dirty="0" err="1">
                <a:latin typeface="Sylfaen" panose="010A0502050306030303" pitchFamily="18" charset="0"/>
              </a:rPr>
              <a:t>օդի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ջերմաստիճան</a:t>
            </a:r>
            <a:r>
              <a:rPr lang="ru-RU" dirty="0">
                <a:latin typeface="Sylfaen" panose="010A0502050306030303" pitchFamily="18" charset="0"/>
              </a:rPr>
              <a:t> և </a:t>
            </a:r>
            <a:r>
              <a:rPr lang="ru-RU" dirty="0" err="1">
                <a:latin typeface="Sylfaen" panose="010A0502050306030303" pitchFamily="18" charset="0"/>
              </a:rPr>
              <a:t>տեղումներ</a:t>
            </a:r>
            <a:r>
              <a:rPr lang="ru-RU" dirty="0">
                <a:latin typeface="Sylfaen" panose="010A0502050306030303" pitchFamily="18" charset="0"/>
              </a:rPr>
              <a:t>, 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1960–2024 թ</a:t>
            </a:r>
            <a:r>
              <a:rPr lang="ru-RU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.թ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dirty="0">
              <a:latin typeface="Sylfaen" panose="010A0502050306030303" pitchFamily="18" charset="0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ru-RU" dirty="0" err="1">
                <a:latin typeface="Sylfaen" panose="010A0502050306030303" pitchFamily="18" charset="0"/>
              </a:rPr>
              <a:t>Արտաշատ</a:t>
            </a:r>
            <a:r>
              <a:rPr lang="ru-RU" dirty="0">
                <a:latin typeface="Sylfaen" panose="010A0502050306030303" pitchFamily="18" charset="0"/>
              </a:rPr>
              <a:t>, </a:t>
            </a:r>
            <a:r>
              <a:rPr lang="ru-RU" dirty="0" err="1">
                <a:latin typeface="Sylfaen" panose="010A0502050306030303" pitchFamily="18" charset="0"/>
              </a:rPr>
              <a:t>Վաղարշապատ</a:t>
            </a:r>
            <a:r>
              <a:rPr lang="ru-RU" dirty="0">
                <a:latin typeface="Sylfaen" panose="010A0502050306030303" pitchFamily="18" charset="0"/>
              </a:rPr>
              <a:t>, </a:t>
            </a:r>
            <a:r>
              <a:rPr lang="ru-RU" dirty="0" err="1">
                <a:latin typeface="Sylfaen" panose="010A0502050306030303" pitchFamily="18" charset="0"/>
              </a:rPr>
              <a:t>Իջևան</a:t>
            </a:r>
            <a:r>
              <a:rPr lang="ru-RU" dirty="0">
                <a:latin typeface="Sylfaen" panose="010A0502050306030303" pitchFamily="18" charset="0"/>
              </a:rPr>
              <a:t> և </a:t>
            </a:r>
            <a:r>
              <a:rPr lang="ru-RU" dirty="0" err="1">
                <a:latin typeface="Sylfaen" panose="010A0502050306030303" pitchFamily="18" charset="0"/>
              </a:rPr>
              <a:t>Կապան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քաղաքների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այգիներում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դենդրոմետրիկ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տվյալների</a:t>
            </a:r>
            <a:r>
              <a:rPr lang="ru-RU" dirty="0">
                <a:latin typeface="Sylfaen" panose="010A0502050306030303" pitchFamily="18" charset="0"/>
              </a:rPr>
              <a:t> և </a:t>
            </a:r>
            <a:r>
              <a:rPr lang="ru-RU" dirty="0" err="1">
                <a:latin typeface="Sylfaen" panose="010A0502050306030303" pitchFamily="18" charset="0"/>
              </a:rPr>
              <a:t>ծառերի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միջուկների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նմուշների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հավաք</a:t>
            </a:r>
            <a:r>
              <a:rPr lang="ru-RU" dirty="0">
                <a:latin typeface="Sylfaen" panose="010A0502050306030303" pitchFamily="18" charset="0"/>
              </a:rPr>
              <a:t> 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ru-RU" dirty="0" err="1">
                <a:latin typeface="Sylfaen" panose="010A0502050306030303" pitchFamily="18" charset="0"/>
              </a:rPr>
              <a:t>Ուսումնասիրվող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քաղաքների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կանաչ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տնկարկների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քարտեզների</a:t>
            </a:r>
            <a:r>
              <a:rPr lang="ru-RU" dirty="0">
                <a:latin typeface="Sylfaen" panose="010A0502050306030303" pitchFamily="18" charset="0"/>
              </a:rPr>
              <a:t> և </a:t>
            </a:r>
            <a:r>
              <a:rPr lang="ru-RU" dirty="0" err="1">
                <a:latin typeface="Sylfaen" panose="010A0502050306030303" pitchFamily="18" charset="0"/>
              </a:rPr>
              <a:t>արբանյակային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պատկերների</a:t>
            </a:r>
            <a:r>
              <a:rPr lang="ru-RU" dirty="0">
                <a:latin typeface="Sylfaen" panose="010A0502050306030303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</a:rPr>
              <a:t>ձեռքբերում</a:t>
            </a:r>
            <a:endParaRPr lang="ru-RU" dirty="0"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003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9EBFD14-1718-494C-866D-6F24A00FC75F}"/>
              </a:ext>
            </a:extLst>
          </p:cNvPr>
          <p:cNvSpPr/>
          <p:nvPr/>
        </p:nvSpPr>
        <p:spPr>
          <a:xfrm>
            <a:off x="3217577" y="104144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անդիպումներ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և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քննարկումներ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dirty="0"/>
          </a:p>
        </p:txBody>
      </p:sp>
      <p:pic>
        <p:nvPicPr>
          <p:cNvPr id="3" name="Picture 2" descr="A group of people sitting around a table&#10;&#10;Description automatically generated">
            <a:extLst>
              <a:ext uri="{FF2B5EF4-FFF2-40B4-BE49-F238E27FC236}">
                <a16:creationId xmlns:a16="http://schemas.microsoft.com/office/drawing/2014/main" id="{0BEB9B4E-F720-434F-B174-98D74A0E3D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"/>
          <a:stretch/>
        </p:blipFill>
        <p:spPr>
          <a:xfrm>
            <a:off x="311938" y="1098530"/>
            <a:ext cx="3105523" cy="50420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EF71A54-778F-4619-A464-50D22CD91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800" y="1919844"/>
            <a:ext cx="4308287" cy="3231216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0FD5885A-CF58-4B48-8AD7-95B18850B8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2425" y="949412"/>
            <a:ext cx="3907636" cy="521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770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1C15F4-117E-43B0-9B16-CF5FC7218F2A}"/>
              </a:ext>
            </a:extLst>
          </p:cNvPr>
          <p:cNvSpPr/>
          <p:nvPr/>
        </p:nvSpPr>
        <p:spPr>
          <a:xfrm>
            <a:off x="541609" y="1091834"/>
            <a:ext cx="597665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Դաշտային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տվյալների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արդյունավետ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գրանցման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և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հետագա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քարտեզագրական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աշխատանքների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իրականացման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համար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ձեռք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բերվել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Mergin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maps” 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հեռախոսային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հավելվածը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որի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օգնությամբ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գրանց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վում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են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նմուշառվող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տեսակի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աշխարհագրական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կոորդինատները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դենդրոչափական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տվյալ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ները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“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Mergin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maps”-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ում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գրանցված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տվյալները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սինխրոնիզացվում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են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QGIS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ծրագրային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փաթեթում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ինչը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թույլ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տալիս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դաշտային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տեղեկատվությունը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համադրել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այլ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տեղեկատվական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շերտերի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հետ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օրինակ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OSM (Open street map), Google satellite, և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կատարել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տարբեր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տարածական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վերլուծություններ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  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BC9534-B6EA-499F-B2F6-9CDC0C44A07A}"/>
              </a:ext>
            </a:extLst>
          </p:cNvPr>
          <p:cNvSpPr txBox="1"/>
          <p:nvPr/>
        </p:nvSpPr>
        <p:spPr>
          <a:xfrm>
            <a:off x="3305175" y="260717"/>
            <a:ext cx="6096000" cy="4691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Աշխատանքային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գործիքների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ձեռքբերում</a:t>
            </a:r>
            <a:endParaRPr lang="ru-RU" b="1" dirty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34EC896-04C7-4434-985D-957F36C769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480" y="1142157"/>
            <a:ext cx="2781945" cy="4667250"/>
          </a:xfrm>
          <a:prstGeom prst="rect">
            <a:avLst/>
          </a:prstGeom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990C2822-E572-45CB-B681-F143E9D05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2832" y="1018332"/>
            <a:ext cx="2200568" cy="4770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5520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55F2B2A-9893-4313-8B7B-143CD997A839}"/>
              </a:ext>
            </a:extLst>
          </p:cNvPr>
          <p:cNvSpPr/>
          <p:nvPr/>
        </p:nvSpPr>
        <p:spPr>
          <a:xfrm>
            <a:off x="2255463" y="336754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Իրականացված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աշխատանքներ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ի </a:t>
            </a:r>
            <a:r>
              <a:rPr lang="ru-RU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նկարագիր</a:t>
            </a:r>
            <a:endParaRPr lang="en-US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72575A9-B128-48A0-BB50-504BE963F33E}"/>
              </a:ext>
            </a:extLst>
          </p:cNvPr>
          <p:cNvSpPr/>
          <p:nvPr/>
        </p:nvSpPr>
        <p:spPr>
          <a:xfrm>
            <a:off x="869576" y="1561505"/>
            <a:ext cx="9512673" cy="37931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Ուսումնասիրվել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քաղաքների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կանաչապատման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վերաբերյալ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առկա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գրականությունը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սկսած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1960 –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ական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թվ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–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ից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և </a:t>
            </a:r>
            <a:r>
              <a:rPr lang="ru-RU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վերլուծվել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անցած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շուրջ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60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տարվա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ընթացքում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տեղի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ունեցած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դենդրոկազմի</a:t>
            </a:r>
            <a:r>
              <a:rPr lang="ru-RU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փոփոխությունները</a:t>
            </a:r>
            <a:r>
              <a:rPr lang="ru-RU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dirty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Կատարվել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ծառատեսակների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դենդրոչափական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տվյալների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մուտքագրում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Mergin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maps”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հավելվածում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(ծառի տարիք, բարձրություն, բնի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hy-AM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տրամագիծ, կեղևի հաստություն), </a:t>
            </a:r>
            <a:endParaRPr lang="ru-RU" dirty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</a:t>
            </a:r>
            <a:r>
              <a:rPr lang="hy-AM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իվանդությունների և վնասատուների վարակվածության առկայությ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</a:t>
            </a:r>
            <a:r>
              <a:rPr lang="hy-AM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ն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ուսումնասիրություններ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US" dirty="0">
              <a:latin typeface="Sylfaen" panose="010A050205030603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Ծառերի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միջուկների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նմուշների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հավաք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3818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66EE781-F567-4B62-984C-B6CE428E6E41}"/>
              </a:ext>
            </a:extLst>
          </p:cNvPr>
          <p:cNvSpPr txBox="1"/>
          <p:nvPr/>
        </p:nvSpPr>
        <p:spPr>
          <a:xfrm>
            <a:off x="-515710" y="188015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Արտաշատ</a:t>
            </a:r>
            <a:endParaRPr lang="ru-RU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3C49AF-8770-4075-B266-1F2466DAAF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331" y="188015"/>
            <a:ext cx="3338792" cy="44517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832D8C-0EB0-45A6-9BB8-28130DC736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59400" y="2228820"/>
            <a:ext cx="3269315" cy="435908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9BB987-3EB7-467E-90E1-79ED8F8D7A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180424"/>
            <a:ext cx="5838330" cy="4110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203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8AE8B98-5C38-4992-96D5-F42AF2585C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" y="398022"/>
            <a:ext cx="5867401" cy="414917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206F88-9F20-4F3F-843B-7FE6652310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599" y="398022"/>
            <a:ext cx="5867401" cy="41491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841CB8-F324-4DFE-9342-BA6DE4C7C3AE}"/>
              </a:ext>
            </a:extLst>
          </p:cNvPr>
          <p:cNvSpPr txBox="1"/>
          <p:nvPr/>
        </p:nvSpPr>
        <p:spPr>
          <a:xfrm>
            <a:off x="330993" y="4825091"/>
            <a:ext cx="895588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Արտաշատում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քաղաքային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կանաչ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տարածքների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ընդհանուր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մակերեսը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աճել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 0.84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հա-ից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(2006 թ․)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մինչև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3.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57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Sylfaen" panose="010A0502050306030303" pitchFamily="18" charset="0"/>
              </a:rPr>
              <a:t>հա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(2025 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Sylfaen" panose="010A0502050306030303" pitchFamily="18" charset="0"/>
              </a:rPr>
              <a:t>թ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․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Sylfaen" panose="010A0502050306030303" pitchFamily="18" charset="0"/>
              </a:rPr>
              <a:t>այսինքն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Sylfaen" panose="010A0502050306030303" pitchFamily="18" charset="0"/>
              </a:rPr>
              <a:t>՝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+2.73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Sylfaen" panose="010A0502050306030303" pitchFamily="18" charset="0"/>
              </a:rPr>
              <a:t>հա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Sylfaen" panose="010A0502050306030303" pitchFamily="18" charset="0"/>
              </a:rPr>
              <a:t>։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2006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Sylfaen" panose="010A0502050306030303" pitchFamily="18" charset="0"/>
              </a:rPr>
              <a:t>թ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վականին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կանաչ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տարածքները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սահմանափակվում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էին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երկու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կենտրոնական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այգիներով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։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7128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7B76D71-72B0-4C78-A9F4-5BAE82D0F2AB}"/>
              </a:ext>
            </a:extLst>
          </p:cNvPr>
          <p:cNvSpPr txBox="1"/>
          <p:nvPr/>
        </p:nvSpPr>
        <p:spPr>
          <a:xfrm>
            <a:off x="1746344" y="135796"/>
            <a:ext cx="83493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hy-AM" dirty="0">
                <a:latin typeface="Sylfaen" panose="010A0502050306030303" pitchFamily="18" charset="0"/>
              </a:rPr>
              <a:t>Ի</a:t>
            </a:r>
            <a:r>
              <a:rPr lang="en-US" b="1" dirty="0" err="1">
                <a:latin typeface="Sylfaen" panose="010A0502050306030303" pitchFamily="18" charset="0"/>
              </a:rPr>
              <a:t>ջևան</a:t>
            </a:r>
            <a:endParaRPr lang="ru-RU" b="1" dirty="0">
              <a:latin typeface="Sylfaen" panose="010A0502050306030303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B13338F-D4E2-47C0-BBBE-85718CB84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763" y="766761"/>
            <a:ext cx="5684762" cy="5362575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97CC119-D8AA-4E00-A59B-8D9CF8E981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9050" y="857249"/>
            <a:ext cx="3886200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0806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CD4A2EA-B59F-4E69-89D4-33A0AA6DC1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5" y="362790"/>
            <a:ext cx="5971423" cy="422273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D2FDDA-CCA8-4D68-A85C-85C9635412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62790"/>
            <a:ext cx="5971423" cy="42227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DD29D0D-43ED-4B2D-93B5-7052423AEE77}"/>
              </a:ext>
            </a:extLst>
          </p:cNvPr>
          <p:cNvSpPr txBox="1"/>
          <p:nvPr/>
        </p:nvSpPr>
        <p:spPr>
          <a:xfrm>
            <a:off x="187778" y="4956327"/>
            <a:ext cx="1103539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Իջևանում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քաղաքային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կանաչ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տարածքների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ընդհանուր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մակերեսը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նվազել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 11.10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հա-ից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(2006 թ․)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մինչև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4.48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Sylfaen" panose="010A0502050306030303" pitchFamily="18" charset="0"/>
              </a:rPr>
              <a:t>հա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(2025 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Sylfaen" panose="010A0502050306030303" pitchFamily="18" charset="0"/>
              </a:rPr>
              <a:t>թ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․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),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Sylfaen" panose="010A0502050306030303" pitchFamily="18" charset="0"/>
              </a:rPr>
              <a:t>այսինքն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  <a:cs typeface="Sylfaen" panose="010A0502050306030303" pitchFamily="18" charset="0"/>
              </a:rPr>
              <a:t>՝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-59.6%։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Կրճատումները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առավել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արտահայտված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են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եղել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խոշոր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այգիներում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այդ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թվում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՝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Մայր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Հայաստան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այգում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և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Ազատամարտիկների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այգում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։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Միաժամանակ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փոքր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կանաչ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տարածքների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քանակը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աճել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է,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ինչի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արդյունքում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ձևավորվել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ավելի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մասնատված</a:t>
            </a:r>
            <a:r>
              <a:rPr lang="ru-RU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կանաչ</a:t>
            </a:r>
            <a:r>
              <a:rPr lang="ru-RU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գոտիներ</a:t>
            </a:r>
            <a:r>
              <a:rPr lang="ru-RU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77183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9401183-8AB1-4CEE-96FB-B0CAFB9A55DB}"/>
              </a:ext>
            </a:extLst>
          </p:cNvPr>
          <p:cNvSpPr txBox="1"/>
          <p:nvPr/>
        </p:nvSpPr>
        <p:spPr>
          <a:xfrm>
            <a:off x="2578554" y="4620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Վաղարշապատ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E0CA1BA-812C-41F1-848F-793B414DD4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5159"/>
            <a:ext cx="6096000" cy="585518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608D663-C213-473F-A423-CAFCA7469C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0211" y="501409"/>
            <a:ext cx="3479006" cy="4638675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CE8E9172-DE4C-404A-B1EA-944F2A6ACF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9164" y="2764162"/>
            <a:ext cx="2971321" cy="3961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3822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61B30E-A271-4B59-B27D-BC918FC6EB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877" y="606053"/>
            <a:ext cx="6008229" cy="424876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65A28AA-4A78-4924-A9DC-7E1F6F17DA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877" y="606053"/>
            <a:ext cx="6008228" cy="424876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D5DF115-CE07-401D-9AF0-AAC7C07D9A83}"/>
              </a:ext>
            </a:extLst>
          </p:cNvPr>
          <p:cNvSpPr txBox="1"/>
          <p:nvPr/>
        </p:nvSpPr>
        <p:spPr>
          <a:xfrm>
            <a:off x="181877" y="5380672"/>
            <a:ext cx="862466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Sylfaen" panose="010A0502050306030303" pitchFamily="18" charset="0"/>
              </a:rPr>
              <a:t>Վաղարշապատում</a:t>
            </a:r>
            <a:r>
              <a:rPr lang="en-US" dirty="0">
                <a:latin typeface="Sylfaen" panose="010A0502050306030303" pitchFamily="18" charset="0"/>
              </a:rPr>
              <a:t> (</a:t>
            </a:r>
            <a:r>
              <a:rPr lang="en-US" dirty="0" err="1">
                <a:latin typeface="Sylfaen" panose="010A0502050306030303" pitchFamily="18" charset="0"/>
              </a:rPr>
              <a:t>Էջմիածին</a:t>
            </a:r>
            <a:r>
              <a:rPr lang="en-US" dirty="0">
                <a:latin typeface="Sylfaen" panose="010A0502050306030303" pitchFamily="18" charset="0"/>
              </a:rPr>
              <a:t>) </a:t>
            </a:r>
            <a:r>
              <a:rPr lang="en-US" dirty="0" err="1">
                <a:latin typeface="Sylfaen" panose="010A0502050306030303" pitchFamily="18" charset="0"/>
              </a:rPr>
              <a:t>քաղաքային</a:t>
            </a:r>
            <a:r>
              <a:rPr lang="en-US" dirty="0">
                <a:latin typeface="Sylfaen" panose="010A0502050306030303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</a:rPr>
              <a:t>կանաչ</a:t>
            </a:r>
            <a:r>
              <a:rPr lang="en-US" dirty="0">
                <a:latin typeface="Sylfaen" panose="010A0502050306030303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</a:rPr>
              <a:t>տարածքների</a:t>
            </a:r>
            <a:r>
              <a:rPr lang="en-US" dirty="0">
                <a:latin typeface="Sylfaen" panose="010A0502050306030303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</a:rPr>
              <a:t>ընդհանուր</a:t>
            </a:r>
            <a:r>
              <a:rPr lang="en-US" dirty="0">
                <a:latin typeface="Sylfaen" panose="010A0502050306030303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</a:rPr>
              <a:t>մակերեսը</a:t>
            </a:r>
            <a:r>
              <a:rPr lang="en-US" dirty="0">
                <a:latin typeface="Sylfaen" panose="010A0502050306030303" pitchFamily="18" charset="0"/>
              </a:rPr>
              <a:t> 2006–2025 </a:t>
            </a:r>
            <a:r>
              <a:rPr lang="en-US" dirty="0" err="1">
                <a:latin typeface="Sylfaen" panose="010A0502050306030303" pitchFamily="18" charset="0"/>
              </a:rPr>
              <a:t>թվականների</a:t>
            </a:r>
            <a:r>
              <a:rPr lang="en-US" dirty="0">
                <a:latin typeface="Sylfaen" panose="010A0502050306030303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</a:rPr>
              <a:t>ընթացքում</a:t>
            </a:r>
            <a:r>
              <a:rPr lang="en-US" dirty="0">
                <a:latin typeface="Sylfaen" panose="010A0502050306030303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մնացել</a:t>
            </a:r>
            <a:r>
              <a:rPr lang="en-US" sz="18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է </a:t>
            </a:r>
            <a:r>
              <a:rPr lang="en-US" sz="18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համեմատաբար</a:t>
            </a:r>
            <a:r>
              <a:rPr lang="en-US" sz="18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կայուն</a:t>
            </a:r>
            <a:r>
              <a:rPr lang="en-US" sz="18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՝ </a:t>
            </a:r>
            <a:r>
              <a:rPr lang="en-US" sz="18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փոքր</a:t>
            </a:r>
            <a:r>
              <a:rPr lang="en-US" sz="18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աճով</a:t>
            </a:r>
            <a:r>
              <a:rPr lang="en-US" sz="18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՝ 14.27 </a:t>
            </a:r>
            <a:r>
              <a:rPr lang="en-US" sz="18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հա-ից</a:t>
            </a:r>
            <a:r>
              <a:rPr lang="en-US" sz="18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հասնելով</a:t>
            </a:r>
            <a:r>
              <a:rPr lang="en-US" sz="18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14.52 </a:t>
            </a:r>
            <a:r>
              <a:rPr lang="en-US" sz="18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հա</a:t>
            </a:r>
            <a:r>
              <a:rPr lang="en-US" sz="18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dirty="0">
                <a:latin typeface="Sylfaen" panose="010A0502050306030303" pitchFamily="18" charset="0"/>
              </a:rPr>
              <a:t>(+0.25 </a:t>
            </a:r>
            <a:r>
              <a:rPr lang="en-US" dirty="0" err="1">
                <a:latin typeface="Sylfaen" panose="010A0502050306030303" pitchFamily="18" charset="0"/>
              </a:rPr>
              <a:t>հա</a:t>
            </a:r>
            <a:r>
              <a:rPr lang="en-US" dirty="0">
                <a:latin typeface="Sylfaen" panose="010A0502050306030303" pitchFamily="18" charset="0"/>
              </a:rPr>
              <a:t>, +1.75%)։</a:t>
            </a:r>
            <a:endParaRPr lang="ru-RU" dirty="0"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337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511ECC-1D76-443E-9CDE-80D1CC8C0ACF}"/>
              </a:ext>
            </a:extLst>
          </p:cNvPr>
          <p:cNvSpPr txBox="1"/>
          <p:nvPr/>
        </p:nvSpPr>
        <p:spPr>
          <a:xfrm>
            <a:off x="4124325" y="132077"/>
            <a:ext cx="6096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Կապան</a:t>
            </a:r>
            <a:endParaRPr lang="ru-RU" sz="20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31C0441-388A-4CD0-AA34-CFE15E1A9C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1409"/>
            <a:ext cx="5926547" cy="4191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3DDCA7C-7CE9-442F-963B-FD28927559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816" y="528623"/>
            <a:ext cx="3843338" cy="512445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9F8D056-887C-4E33-90E5-DACB9DE1AD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6467" y="2801623"/>
            <a:ext cx="2943225" cy="39243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91DE59-2099-4229-86B4-6E15B8AF25CE}"/>
              </a:ext>
            </a:extLst>
          </p:cNvPr>
          <p:cNvSpPr txBox="1"/>
          <p:nvPr/>
        </p:nvSpPr>
        <p:spPr>
          <a:xfrm>
            <a:off x="3190875" y="587507"/>
            <a:ext cx="1104900" cy="2616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11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Kapan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1908219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29BE435-AD28-4688-853D-B8C032DB2B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40" y="246290"/>
            <a:ext cx="5778382" cy="408622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3646613-4839-45DD-A7AE-19D0DB5275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46289"/>
            <a:ext cx="5778383" cy="408622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ACD20FE-ACA7-4AD9-86E2-4E5993CBA07B}"/>
              </a:ext>
            </a:extLst>
          </p:cNvPr>
          <p:cNvSpPr txBox="1"/>
          <p:nvPr/>
        </p:nvSpPr>
        <p:spPr>
          <a:xfrm>
            <a:off x="512838" y="4668503"/>
            <a:ext cx="1040553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Կապանում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քաղաքային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կանաչ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տարածքների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ընդհանուր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մակերեսը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2006–2025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թվականների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ընթացքում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նվազել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մոտավորապես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1.35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հա-ով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։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Կրճատումներ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են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արձանագրվել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կենտրոնական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այգիներում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՝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Կենտրոնական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այգում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և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Շատրվանների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այգում</a:t>
            </a:r>
            <a:r>
              <a:rPr lang="en-US" sz="20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։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371572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1065AD3-7F20-434E-A540-E5500325D4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56743" y="4137299"/>
            <a:ext cx="2315583" cy="258332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C07CA42-C57B-4843-98E6-1AF62B62FC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35937" y="649724"/>
            <a:ext cx="3949699" cy="29622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0066861-F196-4C78-AE0D-9A7446684280}"/>
              </a:ext>
            </a:extLst>
          </p:cNvPr>
          <p:cNvSpPr txBox="1"/>
          <p:nvPr/>
        </p:nvSpPr>
        <p:spPr>
          <a:xfrm>
            <a:off x="323849" y="1134606"/>
            <a:ext cx="801052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Ծառերի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միջուկների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նմուշները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ուսումնասիրվում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են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Լեռնային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անտառագիտության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լաբորատորիայում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՝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Lintab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դենդրոքրոնոլոգիական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սարքավորման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միջոցով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որը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ծառ</a:t>
            </a:r>
            <a:r>
              <a:rPr lang="hy-AM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ի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տարիքը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ճշգրտորեն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որոշելուց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բացի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տարեկան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օղակների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միջոցով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թույլ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տալիս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նաև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հստակ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տեղեկատվություն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ստանալ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թե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կոնկրետ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տարիներին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ինչպիսի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աճ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է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ունեցել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471D14-CC67-4193-8256-B9E38DD74133}"/>
              </a:ext>
            </a:extLst>
          </p:cNvPr>
          <p:cNvSpPr txBox="1"/>
          <p:nvPr/>
        </p:nvSpPr>
        <p:spPr>
          <a:xfrm>
            <a:off x="140821" y="3702369"/>
            <a:ext cx="819355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Կկատարվի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տարեկան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աճի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դինամիկայի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և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կլիմայական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տվյալների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համադրում</a:t>
            </a:r>
            <a:r>
              <a:rPr lang="en-US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և </a:t>
            </a:r>
            <a:r>
              <a:rPr lang="ru-RU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վերլուծություն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47197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53A9812-D7BF-46B9-A85A-A8D9AA676A2F}"/>
              </a:ext>
            </a:extLst>
          </p:cNvPr>
          <p:cNvSpPr txBox="1"/>
          <p:nvPr/>
        </p:nvSpPr>
        <p:spPr>
          <a:xfrm>
            <a:off x="870858" y="810002"/>
            <a:ext cx="105482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Չորս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քաղաքներում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տեսակային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կազմը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ժամանակի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ընթացքում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աճել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է՝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ուղեկցվելով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տեսակային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կազմի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զգալի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փոփոխություններով</a:t>
            </a: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B4FD38A-F28C-4071-8140-93C995902077}"/>
              </a:ext>
            </a:extLst>
          </p:cNvPr>
          <p:cNvSpPr txBox="1"/>
          <p:nvPr/>
        </p:nvSpPr>
        <p:spPr>
          <a:xfrm>
            <a:off x="2937934" y="11406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Ծառատեսակների</a:t>
            </a:r>
            <a:r>
              <a:rPr lang="en-US" sz="1800" dirty="0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փոփոխության</a:t>
            </a:r>
            <a:r>
              <a:rPr lang="ru-RU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դինամիկան</a:t>
            </a:r>
            <a:endParaRPr lang="ru-RU" b="1" dirty="0"/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7BB1946C-F2F7-4CDA-9954-7B546C9EBE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519835"/>
              </p:ext>
            </p:extLst>
          </p:nvPr>
        </p:nvGraphicFramePr>
        <p:xfrm>
          <a:off x="870858" y="2053060"/>
          <a:ext cx="10038443" cy="21551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58454">
                  <a:extLst>
                    <a:ext uri="{9D8B030D-6E8A-4147-A177-3AD203B41FA5}">
                      <a16:colId xmlns:a16="http://schemas.microsoft.com/office/drawing/2014/main" val="2509037102"/>
                    </a:ext>
                  </a:extLst>
                </a:gridCol>
                <a:gridCol w="1623330">
                  <a:extLst>
                    <a:ext uri="{9D8B030D-6E8A-4147-A177-3AD203B41FA5}">
                      <a16:colId xmlns:a16="http://schemas.microsoft.com/office/drawing/2014/main" val="3769960562"/>
                    </a:ext>
                  </a:extLst>
                </a:gridCol>
                <a:gridCol w="1623330">
                  <a:extLst>
                    <a:ext uri="{9D8B030D-6E8A-4147-A177-3AD203B41FA5}">
                      <a16:colId xmlns:a16="http://schemas.microsoft.com/office/drawing/2014/main" val="2814743758"/>
                    </a:ext>
                  </a:extLst>
                </a:gridCol>
                <a:gridCol w="1672716">
                  <a:extLst>
                    <a:ext uri="{9D8B030D-6E8A-4147-A177-3AD203B41FA5}">
                      <a16:colId xmlns:a16="http://schemas.microsoft.com/office/drawing/2014/main" val="308173303"/>
                    </a:ext>
                  </a:extLst>
                </a:gridCol>
                <a:gridCol w="1652317">
                  <a:extLst>
                    <a:ext uri="{9D8B030D-6E8A-4147-A177-3AD203B41FA5}">
                      <a16:colId xmlns:a16="http://schemas.microsoft.com/office/drawing/2014/main" val="36893459"/>
                    </a:ext>
                  </a:extLst>
                </a:gridCol>
                <a:gridCol w="1608296">
                  <a:extLst>
                    <a:ext uri="{9D8B030D-6E8A-4147-A177-3AD203B41FA5}">
                      <a16:colId xmlns:a16="http://schemas.microsoft.com/office/drawing/2014/main" val="1277982791"/>
                    </a:ext>
                  </a:extLst>
                </a:gridCol>
              </a:tblGrid>
              <a:tr h="93975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Քաղաքներ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Տեսակների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թիվ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 1965-1985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թթ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Տեսակների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թիվ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 2025թ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Կայուն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պահպանված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տեսակներ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Անհետացած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տեսակներ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Նոր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տեսակներ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288106"/>
                  </a:ext>
                </a:extLst>
              </a:tr>
              <a:tr h="303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Վաղարշապատ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 </a:t>
                      </a:r>
                      <a:r>
                        <a:rPr lang="ru-RU" sz="1800" dirty="0">
                          <a:effectLst/>
                          <a:latin typeface="Sylfaen" panose="010A0502050306030303" pitchFamily="18" charset="0"/>
                        </a:rPr>
                        <a:t>63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 </a:t>
                      </a:r>
                      <a:r>
                        <a:rPr lang="ru-RU" sz="1800" dirty="0">
                          <a:effectLst/>
                          <a:latin typeface="Sylfaen" panose="010A0502050306030303" pitchFamily="18" charset="0"/>
                        </a:rPr>
                        <a:t>82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 </a:t>
                      </a:r>
                      <a:r>
                        <a:rPr lang="ru-RU" sz="1800" dirty="0">
                          <a:effectLst/>
                          <a:latin typeface="Sylfaen" panose="010A0502050306030303" pitchFamily="18" charset="0"/>
                        </a:rPr>
                        <a:t>35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 </a:t>
                      </a:r>
                      <a:r>
                        <a:rPr lang="ru-RU" sz="1800" dirty="0">
                          <a:effectLst/>
                          <a:latin typeface="Sylfaen" panose="010A0502050306030303" pitchFamily="18" charset="0"/>
                        </a:rPr>
                        <a:t>28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 </a:t>
                      </a:r>
                      <a:r>
                        <a:rPr lang="ru-RU" sz="1800" dirty="0">
                          <a:effectLst/>
                          <a:latin typeface="Sylfaen" panose="010A0502050306030303" pitchFamily="18" charset="0"/>
                        </a:rPr>
                        <a:t>47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21266697"/>
                  </a:ext>
                </a:extLst>
              </a:tr>
              <a:tr h="303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Արտաշատ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58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62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Sylfaen" panose="010A0502050306030303" pitchFamily="18" charset="0"/>
                        </a:rPr>
                        <a:t>28</a:t>
                      </a:r>
                      <a:endParaRPr lang="ru-RU" sz="180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  <a:latin typeface="Sylfaen" panose="010A0502050306030303" pitchFamily="18" charset="0"/>
                        </a:rPr>
                        <a:t>29</a:t>
                      </a:r>
                      <a:endParaRPr lang="ru-RU" sz="180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3</a:t>
                      </a:r>
                      <a:r>
                        <a:rPr lang="ru-RU" sz="1800" dirty="0">
                          <a:effectLst/>
                          <a:latin typeface="Sylfaen" panose="010A0502050306030303" pitchFamily="18" charset="0"/>
                        </a:rPr>
                        <a:t>4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92565175"/>
                  </a:ext>
                </a:extLst>
              </a:tr>
              <a:tr h="303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Կապան 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42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59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24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18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35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42978912"/>
                  </a:ext>
                </a:extLst>
              </a:tr>
              <a:tr h="303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Sylfaen" panose="010A0502050306030303" pitchFamily="18" charset="0"/>
                        </a:rPr>
                        <a:t>Իջևան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79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57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49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38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Sylfaen" panose="010A0502050306030303" pitchFamily="18" charset="0"/>
                        </a:rPr>
                        <a:t>8</a:t>
                      </a:r>
                      <a:endParaRPr lang="ru-RU" sz="1800" dirty="0">
                        <a:effectLst/>
                        <a:latin typeface="Sylfaen" panose="010A05020503060303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14294078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86326A7-C2D2-49A4-A202-A374723458A0}"/>
              </a:ext>
            </a:extLst>
          </p:cNvPr>
          <p:cNvSpPr txBox="1"/>
          <p:nvPr/>
        </p:nvSpPr>
        <p:spPr>
          <a:xfrm>
            <a:off x="609752" y="4804940"/>
            <a:ext cx="1015622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Նախկինում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լայնորեն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տարածված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խոնավասեր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և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արագաճ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տեսակները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հատկապես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Populus և Salix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ցեղերին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պատկանող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ներկայացուցիչները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այլևս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չեն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գրանցվում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մի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շարք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քաղաքներում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։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Միևնույն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ժամանակ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նոր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շատ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տեսակների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այդ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թվում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՝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ասեղնատերև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Picea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, Thuja, Pinus</a:t>
            </a:r>
            <a:r>
              <a:rPr lang="ru-RU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Juniperus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) և </a:t>
            </a:r>
            <a:r>
              <a:rPr lang="en-US" sz="2000" dirty="0" err="1">
                <a:latin typeface="Sylfaen" panose="010A0502050306030303" pitchFamily="18" charset="0"/>
                <a:ea typeface="Times New Roman" panose="02020603050405020304" pitchFamily="18" charset="0"/>
              </a:rPr>
              <a:t>լայնատերև</a:t>
            </a:r>
            <a:r>
              <a:rPr lang="ru-RU" sz="2000" dirty="0"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Times New Roman" panose="02020603050405020304" pitchFamily="18" charset="0"/>
              </a:rPr>
              <a:t>գեղազարդ</a:t>
            </a:r>
            <a:r>
              <a:rPr lang="ru-RU" sz="2000" dirty="0"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տեսակների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(</a:t>
            </a:r>
            <a:r>
              <a:rPr lang="en-US" sz="2000" i="1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Albizzia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, </a:t>
            </a:r>
            <a:r>
              <a:rPr lang="en-US" sz="2000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Prunus, Weigela, </a:t>
            </a:r>
            <a:r>
              <a:rPr lang="en-US" sz="2000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Koelreuteria</a:t>
            </a:r>
            <a:r>
              <a:rPr lang="ru-RU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ներդրումը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դարձել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է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ժամանակակից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քաղաքային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ֆլորայի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մաս</a:t>
            </a:r>
            <a:r>
              <a:rPr lang="en-US" sz="2000" dirty="0">
                <a:effectLst/>
                <a:latin typeface="Sylfaen" panose="010A0502050306030303" pitchFamily="18" charset="0"/>
                <a:ea typeface="Times New Roman" panose="02020603050405020304" pitchFamily="18" charset="0"/>
              </a:rPr>
              <a:t>։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6718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63E18EA-A83A-4807-80D5-CB28D8E80074}"/>
              </a:ext>
            </a:extLst>
          </p:cNvPr>
          <p:cNvSpPr/>
          <p:nvPr/>
        </p:nvSpPr>
        <p:spPr>
          <a:xfrm>
            <a:off x="1203191" y="347869"/>
            <a:ext cx="9785617" cy="2356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just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Ձ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եռք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բերվել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ծառաբույսերի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կենսունակության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գնահատման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ARBOTOM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ձայն</a:t>
            </a: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յին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տոմոգրաֆիկ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սարքը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որն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օգտագործվում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ծառերի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կենսունակոիթյան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վիճակը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և </a:t>
            </a:r>
            <a:r>
              <a:rPr lang="hy-AM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վնասվածության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աստիճանը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գնահատելու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համար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Տոմոգրաֆի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միջոցով</a:t>
            </a: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հստակ</a:t>
            </a: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կարող</a:t>
            </a: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ենք</a:t>
            </a: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իմանալ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թե</a:t>
            </a:r>
            <a:r>
              <a:rPr lang="en-US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ծառի</a:t>
            </a: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որ</a:t>
            </a: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հատվածում</a:t>
            </a: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է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տեղի</a:t>
            </a: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ունենում</a:t>
            </a: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քայքայումը</a:t>
            </a: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և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ինչ</a:t>
            </a: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մակերեսով</a:t>
            </a:r>
            <a:r>
              <a:rPr lang="ru-RU" sz="20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A5FCF40-A40D-409B-9291-6B6D8322C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321" y="3438981"/>
            <a:ext cx="5279679" cy="204175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036D967-66A2-4CAE-BD76-0DCE9428E6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8" y="2854061"/>
            <a:ext cx="3804485" cy="380448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9A94FD6-6450-44F2-B334-DDF5C66173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713" y="3210380"/>
            <a:ext cx="2749097" cy="2749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7053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D66E68C-FDAB-4D1A-BA5E-AF3B557CA5BC}"/>
              </a:ext>
            </a:extLst>
          </p:cNvPr>
          <p:cNvSpPr txBox="1"/>
          <p:nvPr/>
        </p:nvSpPr>
        <p:spPr>
          <a:xfrm>
            <a:off x="2019300" y="32015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Հրապարակումներ</a:t>
            </a:r>
            <a:endParaRPr lang="ru-RU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CD17D5-D0E2-499E-8D24-7E38ECBE568C}"/>
              </a:ext>
            </a:extLst>
          </p:cNvPr>
          <p:cNvSpPr txBox="1"/>
          <p:nvPr/>
        </p:nvSpPr>
        <p:spPr>
          <a:xfrm>
            <a:off x="1314450" y="1561237"/>
            <a:ext cx="797242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Muradyan, M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Grigoryan</a:t>
            </a: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Ktrakyan</a:t>
            </a: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A.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Grigoryan</a:t>
            </a: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Sayadyan</a:t>
            </a: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M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GB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Elbakidze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Spatial dynamics of urban greenspace and its tree species composition over the past 50 years: case studies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scross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Armenia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Urban forestry &amp; Urban greening journal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82787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9CCFAFF-6054-4A6D-B59E-00B876B634F3}"/>
              </a:ext>
            </a:extLst>
          </p:cNvPr>
          <p:cNvSpPr txBox="1"/>
          <p:nvPr/>
        </p:nvSpPr>
        <p:spPr>
          <a:xfrm>
            <a:off x="2533650" y="2066925"/>
            <a:ext cx="6096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ՇՆՈՐՀԱԿԱԼՈՒԹՅՈՒՆ </a:t>
            </a:r>
          </a:p>
          <a:p>
            <a:pPr algn="ctr"/>
            <a:r>
              <a:rPr lang="ru-RU" sz="32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ՈՒՇԱԴՐՈՒԹՅԱՆ </a:t>
            </a:r>
          </a:p>
          <a:p>
            <a:pPr algn="ctr"/>
            <a:r>
              <a:rPr lang="ru-RU" sz="3200" dirty="0">
                <a:latin typeface="Sylfaen" panose="010A050205030603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ՀԱՄԱՐ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58040340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507</TotalTime>
  <Words>751</Words>
  <Application>Microsoft Office PowerPoint</Application>
  <PresentationFormat>Широкоэкранный</PresentationFormat>
  <Paragraphs>85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Arial</vt:lpstr>
      <vt:lpstr>Calibri</vt:lpstr>
      <vt:lpstr>Century Gothic</vt:lpstr>
      <vt:lpstr>Sylfaen</vt:lpstr>
      <vt:lpstr>Times New Roman</vt:lpstr>
      <vt:lpstr>Wingdings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MSI</dc:creator>
  <cp:lastModifiedBy>User</cp:lastModifiedBy>
  <cp:revision>132</cp:revision>
  <dcterms:created xsi:type="dcterms:W3CDTF">2026-05-08T08:19:17Z</dcterms:created>
  <dcterms:modified xsi:type="dcterms:W3CDTF">2026-05-12T19:35:59Z</dcterms:modified>
</cp:coreProperties>
</file>